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6" r:id="rId21"/>
    <p:sldId id="335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337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66" d="100"/>
          <a:sy n="66" d="100"/>
        </p:scale>
        <p:origin x="768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42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andulas/testrepo/blob/master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andulas/testrepo/blob/master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andulas/testrepo/blob/master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andulas/testrepo/blob/master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andulas/testrepo/blob/master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andulas/testrepo/blob/master/Final_Assignment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andulas/testrepo/blob/master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Emilio Aguilera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20/01/2023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Initially some Exploratory Data Analysis (EDA) was performed on the dataset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summaries launches per site, occurrences of each orbit and occurrences of mission outcome per orbit type were calculated.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 the landing outcome label was created from Outcome column.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https://github.com/Farandulas/testrepo/blob/master/Data%20Wrangling.ipynb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25" y="3823731"/>
            <a:ext cx="8039554" cy="14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6674"/>
            <a:ext cx="9745589" cy="512465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explore data, scatterplots and bar plots were used 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relationship between pair of features: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X Flight 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Launch Site X Flight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Number, Launch Site X Payload Mass, Orbit and Flight Number, Payload and Orbit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https://github.com/Farandulas/testrepo/blob/master/EDA%20with%20Visualization.ipynb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2958998"/>
            <a:ext cx="9268830" cy="24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8741"/>
            <a:ext cx="9745589" cy="506846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queries were performed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unique launch sites in the space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Top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launch sites whose name begin with the string 'CA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';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carried by boosters launched by NASA (CRS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);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carried by booster version F9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v1.1;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the first successful landing outcome in ground pad was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achieved;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boosters which have success in drone ship and have payload mass between4000 and 6000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kg;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of successful and failure mission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booster versions which have carried the maximum payload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mass;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in drone ship, their booster versions, and launch site names for in year 2015;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count of landing outcomes (such as Failure (drone ship) or Success (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ground pad))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https://github.com/Farandulas/testrepo/blob/master/EDA%20with%20SQL.ipynb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circles, lines and marker clusters were used with Folium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indicate points like 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indicate highlighted areas around specific coordinates, like NASA Johnson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SpaceCenter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clusters indicates groups of events in each coordinate, like launches in a 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used to indicate distances between two coordinates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https://github.com/Farandulas/testrepo/blob/master/Interactive%20Visual%20Analytics%20with%20Folium.ipynb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1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graphs and plots were used to visualize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launches by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range• 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combination allowed to quickly analyze the relation between payloads and launch sites, helping to identify where is best place to launch according to payloads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classification models were compared: logic regression, support vector machine, decision tree and k-nearest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https://github.com/Farandulas/testrepo/blob/master/Machine%20Learning%20Prediction.ipynb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745390"/>
            <a:ext cx="9562466" cy="179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70788"/>
            <a:ext cx="10444486" cy="475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results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 uses 4 different launch sites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launches were done to Space X itself and NASA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of F9 v1.1 booster is 2,928 kg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 landing outcome happened in 2015 fiver year after the first launch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booster versions were successful at landing in drone ships having payload above the average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100% of mission outcomes were successful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failed at landing in drone ships in 2015: F9 v1.1 B1012 and F9 v1.1 B1015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landing outcomes became as better as years passed.</a:t>
            </a:r>
            <a:endParaRPr lang="en-US" sz="14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70788"/>
            <a:ext cx="10444486" cy="475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Using interactive analytics was possible to identify that launch sites use to be in safety places, near sea, for example and have a good logistic infrastructure around.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Most launches happens at east cost launch sites</a:t>
            </a:r>
            <a:endParaRPr lang="en-US" sz="1400" dirty="0"/>
          </a:p>
          <a:p>
            <a:pPr marL="457200" lvl="1" indent="0">
              <a:buFont typeface="Arial"/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55" y="3312470"/>
            <a:ext cx="4032612" cy="244523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871" y="3312470"/>
            <a:ext cx="3962737" cy="24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3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70788"/>
            <a:ext cx="10444486" cy="475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Predictive Analysis showed that Decision Tree Classifier </a:t>
            </a: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is 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 best model to predict successful landings, having </a:t>
            </a: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accuracy 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over 87% and accuracy for test data over </a:t>
            </a: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94%.</a:t>
            </a:r>
            <a:endParaRPr lang="en-US" sz="1800" dirty="0" smtClean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457200" lvl="1" indent="0">
              <a:buFont typeface="Arial"/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74" y="3136739"/>
            <a:ext cx="4700674" cy="32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460847"/>
            <a:ext cx="105929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/>
              </a:rPr>
              <a:t>• According to the plot above, it’s possible to verify that the best launch </a:t>
            </a:r>
            <a:r>
              <a:rPr lang="en-US" sz="2400" dirty="0" smtClean="0">
                <a:latin typeface="Abadi" panose="020B0604020104020204"/>
              </a:rPr>
              <a:t>site nowadays </a:t>
            </a:r>
            <a:r>
              <a:rPr lang="en-US" sz="2400" dirty="0">
                <a:latin typeface="Abadi" panose="020B0604020104020204"/>
              </a:rPr>
              <a:t>is CCAF5 SLC 40, where most of recent launches were successful;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2400" dirty="0">
                <a:latin typeface="Abadi" panose="020B0604020104020204"/>
              </a:rPr>
              <a:t>In second place VAFB SLC 4E and third place KSC LC 39A;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2400" dirty="0">
                <a:latin typeface="Abadi" panose="020B0604020104020204"/>
              </a:rPr>
              <a:t>It’s also possible to see that the general success rate improved over time.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1" y="1244284"/>
            <a:ext cx="11053651" cy="25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2608" y="3850937"/>
            <a:ext cx="10687961" cy="22931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Payloads over 9,000kg (about the weight of a school bus) have excellent success rate; </a:t>
            </a:r>
            <a:endParaRPr lang="en-US" sz="2400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latin typeface="Abadi" panose="020B0604020104020204"/>
              </a:rPr>
              <a:t>Payloads </a:t>
            </a:r>
            <a:r>
              <a:rPr lang="en-US" sz="2400" dirty="0">
                <a:latin typeface="Abadi" panose="020B0604020104020204"/>
              </a:rPr>
              <a:t>over 12,000kg seems to be possible only on CCAFS SLC 40 and KSC LC 39A launch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8" y="1342664"/>
            <a:ext cx="11009294" cy="24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89930" y="1556416"/>
            <a:ext cx="4392298" cy="48707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/>
              </a:rPr>
              <a:t>• The biggest success rates happens to orbits: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	</a:t>
            </a:r>
            <a:r>
              <a:rPr lang="en-US" sz="1800" dirty="0" smtClean="0">
                <a:latin typeface="Abadi" panose="020B0604020104020204"/>
              </a:rPr>
              <a:t>• </a:t>
            </a:r>
            <a:r>
              <a:rPr lang="en-US" sz="1800" dirty="0">
                <a:latin typeface="Abadi" panose="020B0604020104020204"/>
              </a:rPr>
              <a:t>ES-L1;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latin typeface="Abadi" panose="020B0604020104020204"/>
              </a:rPr>
              <a:t>	• </a:t>
            </a:r>
            <a:r>
              <a:rPr lang="en-US" sz="1800" dirty="0">
                <a:latin typeface="Abadi" panose="020B0604020104020204"/>
              </a:rPr>
              <a:t>GEO; </a:t>
            </a:r>
            <a:endParaRPr lang="en-US" sz="18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/>
              </a:rPr>
              <a:t>	</a:t>
            </a:r>
            <a:r>
              <a:rPr lang="en-US" sz="1800" dirty="0" smtClean="0">
                <a:latin typeface="Abadi" panose="020B0604020104020204"/>
              </a:rPr>
              <a:t>• </a:t>
            </a:r>
            <a:r>
              <a:rPr lang="en-US" sz="1800" dirty="0">
                <a:latin typeface="Abadi" panose="020B0604020104020204"/>
              </a:rPr>
              <a:t>HEO; and </a:t>
            </a:r>
            <a:endParaRPr lang="en-US" sz="18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/>
              </a:rPr>
              <a:t>	</a:t>
            </a:r>
            <a:r>
              <a:rPr lang="en-US" sz="1800" dirty="0" smtClean="0">
                <a:latin typeface="Abadi" panose="020B0604020104020204"/>
              </a:rPr>
              <a:t>• SSO.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Followed by: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/>
              </a:rPr>
              <a:t>	</a:t>
            </a: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1800" dirty="0" smtClean="0">
                <a:latin typeface="Abadi" panose="020B0604020104020204"/>
              </a:rPr>
              <a:t>VLEO (above 80%); and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/>
              </a:rPr>
              <a:t>	</a:t>
            </a:r>
            <a:r>
              <a:rPr lang="en-US" sz="1800" dirty="0" smtClean="0">
                <a:latin typeface="Abadi" panose="020B0604020104020204"/>
              </a:rPr>
              <a:t>• LFO (above 70%).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54" y="2202142"/>
            <a:ext cx="3852618" cy="285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049027"/>
            <a:ext cx="10515600" cy="26064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/>
              </a:rPr>
              <a:t>• Apparently, success rate improved over time to all orbits;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2400" dirty="0">
                <a:latin typeface="Abadi" panose="020B0604020104020204"/>
              </a:rPr>
              <a:t>VLEO orbit seems a new business opportunity, due to recent increase of its frequency.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1382"/>
            <a:ext cx="10515600" cy="24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190034"/>
            <a:ext cx="10885695" cy="22371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/>
              </a:rPr>
              <a:t>• Apparently, there is no relation between payload and success rate to orbit GTO;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2400" dirty="0">
                <a:latin typeface="Abadi" panose="020B0604020104020204"/>
              </a:rPr>
              <a:t>ISS orbit has the widest range of payload and a good rate of success;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2400" dirty="0">
                <a:latin typeface="Abadi" panose="020B0604020104020204"/>
              </a:rPr>
              <a:t>There are few launches to the orbits SO and GEO.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6" y="1408794"/>
            <a:ext cx="11196129" cy="24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5584490" cy="34629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/>
              </a:rPr>
              <a:t>• Success rate started increasing in 2013 and kept until 2020;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2400" dirty="0">
                <a:latin typeface="Abadi" panose="020B0604020104020204"/>
              </a:rPr>
              <a:t>It seems that the first three years were a period of adjusts and improvement of technology.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27" y="2069757"/>
            <a:ext cx="463932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According to data, there are four launch sites</a:t>
            </a:r>
            <a:r>
              <a:rPr lang="en-US" sz="2400" dirty="0" smtClean="0">
                <a:latin typeface="Abadi" panose="020B0604020104020204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They are obtained by selecting unique occurrences of “</a:t>
            </a:r>
            <a:r>
              <a:rPr lang="en-US" sz="2400" dirty="0" err="1">
                <a:latin typeface="Abadi" panose="020B0604020104020204"/>
              </a:rPr>
              <a:t>launch_site</a:t>
            </a:r>
            <a:r>
              <a:rPr lang="en-US" sz="2400" dirty="0">
                <a:latin typeface="Abadi" panose="020B0604020104020204"/>
              </a:rPr>
              <a:t>” values from the dataset.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02" y="2424786"/>
            <a:ext cx="2619741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5 records where launch sites begin with `CCA</a:t>
            </a:r>
            <a:r>
              <a:rPr lang="en-US" sz="2400" dirty="0" smtClean="0">
                <a:latin typeface="Abadi" panose="020B0604020104020204"/>
              </a:rPr>
              <a:t>`: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latin typeface="Abadi" panose="020B0604020104020204"/>
              </a:rPr>
              <a:t>Here </a:t>
            </a:r>
            <a:r>
              <a:rPr lang="en-US" sz="2400" dirty="0">
                <a:latin typeface="Abadi" panose="020B0604020104020204"/>
              </a:rPr>
              <a:t>we can see five samples of Cape Canaveral launches.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349071"/>
            <a:ext cx="10975923" cy="31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Total payload carried by boosters from NASA</a:t>
            </a:r>
            <a:r>
              <a:rPr lang="en-US" sz="2400" dirty="0" smtClean="0">
                <a:latin typeface="Abadi" panose="020B0604020104020204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Total payload calculated above, by summing all payloads whose codes contain ‘CRS’, which corresponds to NASA.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09" y="2873042"/>
            <a:ext cx="2075659" cy="8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Average payload mass carried by booster version F9 v1.1</a:t>
            </a:r>
            <a:r>
              <a:rPr lang="en-US" sz="2400" dirty="0" smtClean="0">
                <a:latin typeface="Abadi" panose="020B0604020104020204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Filtering data by the booster version above and calculating the average payload mass we obtained the value of 2,928 kg.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31" y="3104313"/>
            <a:ext cx="2481938" cy="8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049338" y="1405965"/>
            <a:ext cx="10236273" cy="50212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 and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Analysis, including data wrangling, data visualization and 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possible to collect valuable data from public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allowed to identify which features are the best to predict success of launchings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showed the best model to predict which characteristics are important to drive this opportunity by the best way, using all collected data.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First successful landing outcome on ground pad</a:t>
            </a:r>
            <a:r>
              <a:rPr lang="en-US" sz="2400" dirty="0" smtClean="0">
                <a:latin typeface="Abadi" panose="020B0604020104020204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By filtering data by successful landing outcome on ground pad and getting the minimum value for date it’s possible to identify the first occurrence, that happened on </a:t>
            </a:r>
            <a:r>
              <a:rPr lang="en-US" sz="2400" dirty="0" smtClean="0">
                <a:latin typeface="Abadi" panose="020B0604020104020204"/>
              </a:rPr>
              <a:t>12/22/2015.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514" y="2738243"/>
            <a:ext cx="2380648" cy="9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Boosters which have successfully landed on drone ship and had payload mass greater than 4000 but less than 6000 </a:t>
            </a:r>
            <a:endParaRPr lang="en-US" sz="2400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Selecting distinct booster versions according to the filters above, these 4 are the result.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63" y="2682858"/>
            <a:ext cx="2384658" cy="20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Number of successful and failure mission outcomes: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Grouping mission outcomes and counting records for each group led us to the summary above.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68" y="2637746"/>
            <a:ext cx="5463901" cy="15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Boosters which have carried the maximum payload mass </a:t>
            </a:r>
            <a:endParaRPr lang="en-US" sz="2400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These are the boosters which have carried the maximum payload mass registered in the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9" y="2437988"/>
            <a:ext cx="4697833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Failed landing outcomes in drone ship, their booster versions, and launch site names for in year </a:t>
            </a:r>
            <a:r>
              <a:rPr lang="en-US" sz="2400" dirty="0" smtClean="0">
                <a:latin typeface="Abadi" panose="020B0604020104020204"/>
              </a:rPr>
              <a:t>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The list above has the only two occurrences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18" y="2943305"/>
            <a:ext cx="4579716" cy="13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Ranking of all landing outcomes between the date 2010-06-04 and 2017- 03-20: </a:t>
            </a:r>
            <a:endParaRPr lang="en-US" sz="2400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This view of data alerts us that “No attempt” must be taken in account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69" y="2501584"/>
            <a:ext cx="4824677" cy="282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39159"/>
            <a:ext cx="9745589" cy="14584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Launch sites are near sea, probably by safety, but not too far from roads and railroads.</a:t>
            </a:r>
            <a:endParaRPr lang="en-US" dirty="0">
              <a:latin typeface="Abadi" panose="020B0604020104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65" y="1333171"/>
            <a:ext cx="6606077" cy="399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Example of KSC LC-39A launch site launch 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Green markers indicate successful and red ones indicate failure.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dirty="0" err="1">
                <a:latin typeface="Abadi" panose="020B0604020104020204"/>
              </a:rPr>
              <a:t>Launch</a:t>
            </a:r>
            <a:r>
              <a:rPr lang="es-ES" dirty="0">
                <a:latin typeface="Abadi" panose="020B0604020104020204"/>
              </a:rPr>
              <a:t> </a:t>
            </a:r>
            <a:r>
              <a:rPr lang="es-ES" dirty="0" err="1">
                <a:latin typeface="Abadi" panose="020B0604020104020204"/>
              </a:rPr>
              <a:t>Outcomes</a:t>
            </a:r>
            <a:r>
              <a:rPr lang="es-ES" dirty="0">
                <a:latin typeface="Abadi" panose="020B0604020104020204"/>
              </a:rPr>
              <a:t> </a:t>
            </a:r>
            <a:r>
              <a:rPr lang="es-ES" dirty="0" err="1">
                <a:latin typeface="Abadi" panose="020B0604020104020204"/>
              </a:rPr>
              <a:t>by</a:t>
            </a:r>
            <a:r>
              <a:rPr lang="es-ES" dirty="0">
                <a:latin typeface="Abadi" panose="020B0604020104020204"/>
              </a:rPr>
              <a:t> </a:t>
            </a:r>
            <a:r>
              <a:rPr lang="es-ES" dirty="0" err="1">
                <a:latin typeface="Abadi" panose="020B0604020104020204"/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89" y="2421421"/>
            <a:ext cx="7920430" cy="27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515601" cy="433488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Launch site KSC LC-39A has good logistics aspects, being near railroad and road and relatively far from inhabited areas.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dirty="0" err="1">
                <a:latin typeface="Abadi" panose="020B0604020104020204"/>
              </a:rPr>
              <a:t>Logistics</a:t>
            </a:r>
            <a:r>
              <a:rPr lang="es-ES" dirty="0">
                <a:latin typeface="Abadi" panose="020B0604020104020204"/>
              </a:rPr>
              <a:t> and </a:t>
            </a:r>
            <a:r>
              <a:rPr lang="es-ES" dirty="0" smtClean="0">
                <a:latin typeface="Abadi" panose="020B0604020104020204"/>
              </a:rPr>
              <a:t>Safety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80" y="1690688"/>
            <a:ext cx="3946859" cy="32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10667246" cy="336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is to evaluate the viability of the new company Space Y to compete with Space 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Questions to be answered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variables such a payload mass, launch site, number of flights and orbits affect the success of the first stage landing?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Does the rate of successful landings increase over the years?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is the best algorithm that can be used for binary classification?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106679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The place from where launches are done seems to be a very important factor of success of missions.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dirty="0" err="1">
                <a:latin typeface="Abadi" panose="020B0604020104020204"/>
              </a:rPr>
              <a:t>Successful</a:t>
            </a:r>
            <a:r>
              <a:rPr lang="es-ES" dirty="0">
                <a:latin typeface="Abadi" panose="020B0604020104020204"/>
              </a:rPr>
              <a:t> </a:t>
            </a:r>
            <a:r>
              <a:rPr lang="es-ES" dirty="0" err="1">
                <a:latin typeface="Abadi" panose="020B0604020104020204"/>
              </a:rPr>
              <a:t>Launches</a:t>
            </a:r>
            <a:r>
              <a:rPr lang="es-ES" dirty="0">
                <a:latin typeface="Abadi" panose="020B0604020104020204"/>
              </a:rPr>
              <a:t> </a:t>
            </a:r>
            <a:r>
              <a:rPr lang="es-ES" dirty="0" err="1">
                <a:latin typeface="Abadi" panose="020B0604020104020204"/>
              </a:rPr>
              <a:t>by</a:t>
            </a:r>
            <a:r>
              <a:rPr lang="es-ES" dirty="0">
                <a:latin typeface="Abadi" panose="020B0604020104020204"/>
              </a:rPr>
              <a:t> </a:t>
            </a:r>
            <a:r>
              <a:rPr lang="es-ES" dirty="0" err="1">
                <a:latin typeface="Abadi" panose="020B0604020104020204"/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37" y="1336784"/>
            <a:ext cx="5321535" cy="37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76.9% of launches are successful in this site.</a:t>
            </a:r>
            <a:endParaRPr lang="en-US" dirty="0">
              <a:latin typeface="Abadi" panose="020B060402010402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Abadi" panose="020B0604020104020204"/>
              </a:rPr>
              <a:t>Launch Success Ratio for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095" y="1761892"/>
            <a:ext cx="6849431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latin typeface="Abadi" panose="020B0604020104020204"/>
              </a:rPr>
              <a:t>Payloads </a:t>
            </a:r>
            <a:r>
              <a:rPr lang="en-US" sz="2400" dirty="0">
                <a:latin typeface="Abadi" panose="020B0604020104020204"/>
              </a:rPr>
              <a:t>under 6,000kg and FT boosters are the most successful combination.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dirty="0" err="1">
                <a:latin typeface="Abadi" panose="020B0604020104020204"/>
              </a:rPr>
              <a:t>Payload</a:t>
            </a:r>
            <a:r>
              <a:rPr lang="es-ES" dirty="0">
                <a:latin typeface="Abadi" panose="020B0604020104020204"/>
              </a:rPr>
              <a:t> vs. </a:t>
            </a:r>
            <a:r>
              <a:rPr lang="es-ES" dirty="0" err="1">
                <a:latin typeface="Abadi" panose="020B0604020104020204"/>
              </a:rPr>
              <a:t>Launch</a:t>
            </a:r>
            <a:r>
              <a:rPr lang="es-ES" dirty="0">
                <a:latin typeface="Abadi" panose="020B0604020104020204"/>
              </a:rPr>
              <a:t> </a:t>
            </a:r>
            <a:r>
              <a:rPr lang="es-ES" dirty="0" err="1">
                <a:latin typeface="Abadi" panose="020B0604020104020204"/>
              </a:rPr>
              <a:t>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910" y="1450171"/>
            <a:ext cx="6510863" cy="367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There’s not enough data to estimate risk of launches over 7,000kg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dirty="0" err="1">
                <a:latin typeface="Abadi" panose="020B0604020104020204"/>
              </a:rPr>
              <a:t>Payload</a:t>
            </a:r>
            <a:r>
              <a:rPr lang="es-ES" dirty="0">
                <a:latin typeface="Abadi" panose="020B0604020104020204"/>
              </a:rPr>
              <a:t> vs. </a:t>
            </a:r>
            <a:r>
              <a:rPr lang="es-ES" dirty="0" err="1">
                <a:latin typeface="Abadi" panose="020B0604020104020204"/>
              </a:rPr>
              <a:t>Launch</a:t>
            </a:r>
            <a:r>
              <a:rPr lang="es-ES" dirty="0">
                <a:latin typeface="Abadi" panose="020B0604020104020204"/>
              </a:rPr>
              <a:t> </a:t>
            </a:r>
            <a:r>
              <a:rPr lang="es-ES" dirty="0" err="1">
                <a:latin typeface="Abadi" panose="020B0604020104020204"/>
              </a:rPr>
              <a:t>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126" y="1508275"/>
            <a:ext cx="6674926" cy="37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41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Four classification models were tested, and their accuracies are plotted beside</a:t>
            </a:r>
            <a:r>
              <a:rPr lang="en-US" sz="2400" dirty="0" smtClean="0">
                <a:latin typeface="Abadi" panose="020B0604020104020204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The model with the highest classification accuracy is Decision Tree Classifier, which has accuracies over than 87%.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66" y="1904787"/>
            <a:ext cx="4344006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399"/>
            <a:ext cx="10387984" cy="436981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latin typeface="Abadi" panose="020B0604020104020204"/>
              </a:rPr>
              <a:t>Confusion </a:t>
            </a:r>
            <a:r>
              <a:rPr lang="en-US" sz="2400" dirty="0">
                <a:latin typeface="Abadi" panose="020B0604020104020204"/>
              </a:rPr>
              <a:t>matrix of Decision Tree Classifier proves its accuracy by showing the big numbers of true positive and true negative compared to the false ones.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737" y="1368729"/>
            <a:ext cx="4172532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3"/>
            <a:ext cx="10353260" cy="45521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/>
              </a:rPr>
              <a:t>• Different data sources were analyzed, refining conclusions along the process; • The best launch site is KSC LC-39A;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2400" dirty="0">
                <a:latin typeface="Abadi" panose="020B0604020104020204"/>
              </a:rPr>
              <a:t>Launches above 7,000kg are less risky;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2400" dirty="0">
                <a:latin typeface="Abadi" panose="020B0604020104020204"/>
              </a:rPr>
              <a:t>Although most of mission outcomes are successful, successful landing outcomes seem to improve over time, according the evolution of processes and rockets; </a:t>
            </a:r>
            <a:endParaRPr lang="en-US" sz="24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latin typeface="Abadi" panose="020B0604020104020204"/>
              </a:rPr>
              <a:t>• </a:t>
            </a:r>
            <a:r>
              <a:rPr lang="en-US" sz="2400" dirty="0">
                <a:latin typeface="Abadi" panose="020B0604020104020204"/>
              </a:rPr>
              <a:t>Decision Tree Classifier can be used to predict successful landings and increase profits.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As an improvement for model tests, it’s important to set a value to </a:t>
            </a:r>
            <a:r>
              <a:rPr lang="en-US" sz="2400" dirty="0" err="1">
                <a:latin typeface="Abadi" panose="020B0604020104020204"/>
              </a:rPr>
              <a:t>np.random.seed</a:t>
            </a:r>
            <a:r>
              <a:rPr lang="en-US" sz="2400">
                <a:latin typeface="Abadi" panose="020B0604020104020204"/>
              </a:rPr>
              <a:t> </a:t>
            </a:r>
            <a:r>
              <a:rPr lang="en-US" sz="2400" smtClean="0">
                <a:latin typeface="Abadi" panose="020B0604020104020204"/>
              </a:rPr>
              <a:t>variable.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84640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48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 Web Scrapping from Wikipedia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Filtering the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 One Hot Encoding to prepare the data to a binary classification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4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Building, tuning and evaluation of classification models to ensure the best result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and from Wikipedia using web scraping technics.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offers a public API from where data can be obtained and the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was used according to the flowchart beside and the data is persisted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https://github.com/Farandulas/testrepo/blob/master/Final_Assignment.ipynb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124" y="1447024"/>
            <a:ext cx="2214040" cy="45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launches can also be obtained from Wikipedia with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https://github.com/Farandulas/testrepo/blob/master/Data%20Collection%20with%20Web%20Scraping.ipynb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22" y="1392499"/>
            <a:ext cx="2950964" cy="43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f80a141d-92ca-4d3d-9308-f7e7b1d44c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1788</Words>
  <Application>Microsoft Office PowerPoint</Application>
  <PresentationFormat>Panorámica</PresentationFormat>
  <Paragraphs>367</Paragraphs>
  <Slides>50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Cuenta Microsoft</cp:lastModifiedBy>
  <cp:revision>214</cp:revision>
  <dcterms:created xsi:type="dcterms:W3CDTF">2021-04-29T18:58:34Z</dcterms:created>
  <dcterms:modified xsi:type="dcterms:W3CDTF">2023-01-20T13:03:31Z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